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62"/>
  </p:notesMasterIdLst>
  <p:handoutMasterIdLst>
    <p:handoutMasterId r:id="rId63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32" r:id="rId33"/>
    <p:sldId id="753" r:id="rId34"/>
    <p:sldId id="759" r:id="rId35"/>
    <p:sldId id="733" r:id="rId36"/>
    <p:sldId id="735" r:id="rId37"/>
    <p:sldId id="1018" r:id="rId38"/>
    <p:sldId id="746" r:id="rId39"/>
    <p:sldId id="736" r:id="rId40"/>
    <p:sldId id="802" r:id="rId41"/>
    <p:sldId id="803" r:id="rId42"/>
    <p:sldId id="697" r:id="rId43"/>
    <p:sldId id="567" r:id="rId44"/>
    <p:sldId id="568" r:id="rId45"/>
    <p:sldId id="738" r:id="rId46"/>
    <p:sldId id="797" r:id="rId47"/>
    <p:sldId id="641" r:id="rId48"/>
    <p:sldId id="747" r:id="rId49"/>
    <p:sldId id="1033" r:id="rId50"/>
    <p:sldId id="740" r:id="rId51"/>
    <p:sldId id="762" r:id="rId52"/>
    <p:sldId id="807" r:id="rId53"/>
    <p:sldId id="542" r:id="rId54"/>
    <p:sldId id="784" r:id="rId55"/>
    <p:sldId id="785" r:id="rId56"/>
    <p:sldId id="786" r:id="rId57"/>
    <p:sldId id="778" r:id="rId58"/>
    <p:sldId id="777" r:id="rId59"/>
    <p:sldId id="601" r:id="rId60"/>
    <p:sldId id="592" r:id="rId6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9" autoAdjust="0"/>
    <p:restoredTop sz="90085" autoAdjust="0"/>
  </p:normalViewPr>
  <p:slideViewPr>
    <p:cSldViewPr snapToGrid="0" showGuides="1">
      <p:cViewPr varScale="1">
        <p:scale>
          <a:sx n="106" d="100"/>
          <a:sy n="106" d="100"/>
        </p:scale>
        <p:origin x="200" y="560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3/25/21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3/25/21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5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If g is unknown – it is already a shared secret!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19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7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2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1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94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[*] Why is</a:t>
                </a:r>
                <a:r>
                  <a:rPr lang="en-US" baseline="0" dirty="0"/>
                  <a:t> sending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(…) enough to authenticate (assuming MK is secret)? Could we use any MAC instead, and use </a:t>
                </a:r>
                <a:r>
                  <a:rPr lang="en-US" baseline="0" dirty="0" err="1"/>
                  <a:t>f_MK</a:t>
                </a:r>
                <a:r>
                  <a:rPr lang="en-US" baseline="0" dirty="0"/>
                  <a:t> only to derive key (</a:t>
                </a:r>
                <a:r>
                  <a:rPr lang="en-US" baseline="0" dirty="0" err="1"/>
                  <a:t>k_i</a:t>
                </a:r>
                <a:r>
                  <a:rPr lang="en-US" baseline="0" dirty="0"/>
                  <a:t>)? </a:t>
                </a: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3/25/21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`Perfect’ is not really the right term… but that’s the</a:t>
            </a:r>
            <a:r>
              <a:rPr lang="en-US" altLang="en-US" baseline="0" dirty="0"/>
              <a:t> commonly used term. </a:t>
            </a:r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1007149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3/25/21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211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0.png"/><Relationship Id="rId11" Type="http://schemas.openxmlformats.org/officeDocument/2006/relationships/image" Target="../media/image260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2.png"/><Relationship Id="rId9" Type="http://schemas.openxmlformats.org/officeDocument/2006/relationships/image" Target="../media/image240.png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3" Type="http://schemas.openxmlformats.org/officeDocument/2006/relationships/image" Target="../media/image20.png"/><Relationship Id="rId21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5.png"/><Relationship Id="rId24" Type="http://schemas.openxmlformats.org/officeDocument/2006/relationships/image" Target="../media/image192.png"/><Relationship Id="rId5" Type="http://schemas.openxmlformats.org/officeDocument/2006/relationships/image" Target="../media/image23.png"/><Relationship Id="rId23" Type="http://schemas.openxmlformats.org/officeDocument/2006/relationships/image" Target="../media/image75.png"/><Relationship Id="rId19" Type="http://schemas.openxmlformats.org/officeDocument/2006/relationships/image" Target="../media/image71.png"/><Relationship Id="rId4" Type="http://schemas.openxmlformats.org/officeDocument/2006/relationships/image" Target="../media/image22.png"/><Relationship Id="rId2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1.png"/><Relationship Id="rId7" Type="http://schemas.openxmlformats.org/officeDocument/2006/relationships/image" Target="../media/image5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2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7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30.png"/><Relationship Id="rId9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6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460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6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263.png"/><Relationship Id="rId9" Type="http://schemas.openxmlformats.org/officeDocument/2006/relationships/image" Target="../media/image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1378094"/>
          </a:xfrm>
        </p:spPr>
        <p:txBody>
          <a:bodyPr/>
          <a:lstStyle/>
          <a:p>
            <a:r>
              <a:rPr lang="en-US" sz="2400" dirty="0"/>
              <a:t>Called also Euler’s Totient function. For every integer n &gt; 1, this function computes the number of positive integers that are less than n and co-prime to n.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2D74A-F650-C84A-915C-D44A3177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3" y="2552634"/>
            <a:ext cx="6858803" cy="397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3670685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301353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(see next slide).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08F1A-F995-064B-BD53-FC56A422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" y="1805652"/>
            <a:ext cx="8471397" cy="3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1626" y="2824644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6242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XOR (One Time Pad) Key Exchange?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2883" y="2092017"/>
            <a:ext cx="308641" cy="3151845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38422" y="2092020"/>
            <a:ext cx="87623" cy="315184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6399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0828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37392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</a:t>
            </a:r>
            <a:r>
              <a:rPr lang="en-US" dirty="0" err="1"/>
              <a:t>xor</a:t>
            </a:r>
            <a:r>
              <a:rPr lang="en-US" dirty="0"/>
              <a:t>-lock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3880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356628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 err="1"/>
              <a:t>xor</a:t>
            </a:r>
            <a:r>
              <a:rPr lang="en-US" b="1" dirty="0"/>
              <a:t>-lock: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411513"/>
                <a:ext cx="1537424" cy="730136"/>
              </a:xfrm>
              <a:prstGeom prst="rect">
                <a:avLst/>
              </a:prstGeom>
              <a:blipFill>
                <a:blip r:embed="rId5"/>
                <a:stretch>
                  <a:fillRect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34" y="325439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8" r="-2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38" y="4441808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8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422" y="4874532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3310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תמונה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05" y="1319260"/>
            <a:ext cx="587501" cy="587501"/>
          </a:xfrm>
          <a:prstGeom prst="rect">
            <a:avLst/>
          </a:prstGeom>
        </p:spPr>
      </p:pic>
      <p:sp>
        <p:nvSpPr>
          <p:cNvPr id="25" name="Straight Connector 11"/>
          <p:cNvSpPr>
            <a:spLocks/>
          </p:cNvSpPr>
          <p:nvPr/>
        </p:nvSpPr>
        <p:spPr bwMode="auto">
          <a:xfrm flipV="1">
            <a:off x="4713455" y="2062720"/>
            <a:ext cx="131826" cy="318114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3973375" y="1773768"/>
            <a:ext cx="20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Eavesdropper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7559" y="554915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secure?</a:t>
            </a:r>
          </a:p>
        </p:txBody>
      </p:sp>
    </p:spTree>
    <p:extLst>
      <p:ext uri="{BB962C8B-B14F-4D97-AF65-F5344CB8AC3E}">
        <p14:creationId xmlns:p14="http://schemas.microsoft.com/office/powerpoint/2010/main" val="6890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1" grpId="0"/>
      <p:bldP spid="65" grpId="0"/>
      <p:bldP spid="66" grpId="0"/>
      <p:bldP spid="67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323511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>
            <a:endCxn id="22" idx="1"/>
          </p:cNvCxnSpPr>
          <p:nvPr/>
        </p:nvCxnSpPr>
        <p:spPr bwMode="auto">
          <a:xfrm flipH="1">
            <a:off x="2854627" y="3975919"/>
            <a:ext cx="3983795" cy="1149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Can we use XOR (One Time Pad) as lock?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" y="1312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4" y="131242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209202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54627" y="2092018"/>
            <a:ext cx="269573" cy="399929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2092020"/>
            <a:ext cx="66068" cy="399929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59615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59615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644" y="2991678"/>
            <a:ext cx="2368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‘XOR-locks’ key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56524" y="3434548"/>
            <a:ext cx="2249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Bob also XOR-locks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601426" y="4090901"/>
            <a:ext cx="22493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Alice XORs again to</a:t>
            </a:r>
          </a:p>
          <a:p>
            <a:r>
              <a:rPr lang="en-US" dirty="0"/>
              <a:t>remove her lock</a:t>
            </a:r>
            <a:endParaRPr lang="he-IL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9731" y="4739776"/>
            <a:ext cx="3966793" cy="1677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856524" y="4943059"/>
            <a:ext cx="204414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Bob removes his</a:t>
            </a:r>
            <a:br>
              <a:rPr lang="en-US" b="1" dirty="0"/>
            </a:br>
            <a:r>
              <a:rPr lang="en-US" b="1" dirty="0"/>
              <a:t>lock: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81" y="2763213"/>
                <a:ext cx="1703608" cy="369332"/>
              </a:xfrm>
              <a:prstGeom prst="rect">
                <a:avLst/>
              </a:prstGeom>
              <a:blipFill>
                <a:blip r:embed="rId5"/>
                <a:stretch>
                  <a:fillRect l="-3584" r="-107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65" y="3520313"/>
                <a:ext cx="2567754" cy="369332"/>
              </a:xfrm>
              <a:prstGeom prst="rect">
                <a:avLst/>
              </a:prstGeom>
              <a:blipFill>
                <a:blip r:embed="rId6"/>
                <a:stretch>
                  <a:fillRect l="-213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94" y="4279849"/>
                <a:ext cx="1934760" cy="369332"/>
              </a:xfrm>
              <a:prstGeom prst="rect">
                <a:avLst/>
              </a:prstGeom>
              <a:blipFill>
                <a:blip r:embed="rId7"/>
                <a:stretch>
                  <a:fillRect l="-189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64" y="5600261"/>
                <a:ext cx="1906932" cy="369332"/>
              </a:xfrm>
              <a:prstGeom prst="rect">
                <a:avLst/>
              </a:prstGeom>
              <a:blipFill>
                <a:blip r:embed="rId8"/>
                <a:stretch>
                  <a:fillRect l="-191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9" y="4682749"/>
                <a:ext cx="1993241" cy="369332"/>
              </a:xfrm>
              <a:prstGeom prst="rect">
                <a:avLst/>
              </a:prstGeom>
              <a:blipFill>
                <a:blip r:embed="rId9"/>
                <a:stretch>
                  <a:fillRect l="-3364" r="-152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95288" y="5084763"/>
            <a:ext cx="548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No! Adversary can find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! How? </a:t>
            </a:r>
            <a:r>
              <a:rPr lang="en-US" altLang="en-US" sz="2400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9" name="Text Box 4"/>
          <p:cNvSpPr txBox="1">
            <a:spLocks noChangeArrowheads="1"/>
          </p:cNvSpPr>
          <p:nvPr/>
        </p:nvSpPr>
        <p:spPr bwMode="auto">
          <a:xfrm>
            <a:off x="5241166" y="2209350"/>
            <a:ext cx="548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</a:rPr>
              <a:t>Same attack if we multiply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(instead of </a:t>
            </a:r>
            <a:r>
              <a:rPr lang="en-US" altLang="en-US" sz="2400" dirty="0" err="1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xor</a:t>
            </a:r>
            <a:r>
              <a:rPr lang="en-US" altLang="en-US" sz="2400" dirty="0">
                <a:solidFill>
                  <a:srgbClr val="FF3300"/>
                </a:solidFill>
                <a:latin typeface="Tahoma" pitchFamily="34" charset="0"/>
                <a:cs typeface="Times New Roman" pitchFamily="18" charset="0"/>
                <a:sym typeface="Symbol" pitchFamily="18" charset="2"/>
              </a:rPr>
              <a:t>)</a:t>
            </a:r>
            <a:endParaRPr lang="en-US" altLang="en-US" sz="2000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rgbClr val="FF3300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55D7D-AAE7-4983-8B71-D45A778345ED}"/>
              </a:ext>
            </a:extLst>
          </p:cNvPr>
          <p:cNvSpPr txBox="1"/>
          <p:nvPr/>
        </p:nvSpPr>
        <p:spPr>
          <a:xfrm>
            <a:off x="395288" y="5507928"/>
            <a:ext cx="5963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’’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k’’’=(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sz="2400" i="1" kern="12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sz="2400" i="1" kern="1200" baseline="-25000" dirty="0" err="1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i="1" kern="12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3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54627" y="299338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54627" y="3362714"/>
            <a:ext cx="4005351" cy="486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Exponentiation </a:t>
            </a:r>
            <a:r>
              <a:rPr lang="en-US" altLang="en-US" dirty="0"/>
              <a:t>Key Exchange Protocol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8" y="135442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2" y="1344732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36764" y="185029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70503" y="2092018"/>
            <a:ext cx="243187" cy="302881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59978" y="185029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19963" y="135442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09752" y="135442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1" y="2507244"/>
                <a:ext cx="2428870" cy="646331"/>
              </a:xfrm>
              <a:prstGeom prst="rect">
                <a:avLst/>
              </a:prstGeom>
              <a:blipFill>
                <a:blip r:embed="rId6"/>
                <a:stretch>
                  <a:fillRect l="-200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84" y="2540567"/>
                <a:ext cx="684226" cy="374270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12" y="2823626"/>
                <a:ext cx="1600375" cy="646331"/>
              </a:xfrm>
              <a:prstGeom prst="rect">
                <a:avLst/>
              </a:prstGeom>
              <a:blipFill>
                <a:blip r:embed="rId8"/>
                <a:stretch>
                  <a:fillRect l="-34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34" y="3688128"/>
                <a:ext cx="1217834" cy="369332"/>
              </a:xfrm>
              <a:prstGeom prst="rect">
                <a:avLst/>
              </a:prstGeom>
              <a:blipFill>
                <a:blip r:embed="rId9"/>
                <a:stretch>
                  <a:fillRect l="-4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51433" y="377541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54627" y="399004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31" y="4431537"/>
                <a:ext cx="1986569" cy="748988"/>
              </a:xfrm>
              <a:prstGeom prst="rect">
                <a:avLst/>
              </a:prstGeom>
              <a:blipFill>
                <a:blip r:embed="rId10"/>
                <a:stretch>
                  <a:fillRect l="-2761" t="-4878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48" y="1850288"/>
                <a:ext cx="2787943" cy="369332"/>
              </a:xfrm>
              <a:prstGeom prst="rect">
                <a:avLst/>
              </a:prstGeom>
              <a:blipFill>
                <a:blip r:embed="rId11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26" y="3130232"/>
                <a:ext cx="2047868" cy="437107"/>
              </a:xfrm>
              <a:prstGeom prst="rect">
                <a:avLst/>
              </a:prstGeom>
              <a:blipFill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9" y="3781395"/>
                <a:ext cx="2333588" cy="471989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Key: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/>
                    </m:sSup>
                  </m:oMath>
                </a14:m>
                <a:endParaRPr lang="he-IL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" y="4390373"/>
                <a:ext cx="684803" cy="730456"/>
              </a:xfrm>
              <a:prstGeom prst="rect">
                <a:avLst/>
              </a:prstGeom>
              <a:blipFill>
                <a:blip r:embed="rId14"/>
                <a:stretch>
                  <a:fillRect l="-8036" t="-4167" r="-62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572238" y="5106014"/>
            <a:ext cx="167225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this secure?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. Computing log over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is not hard! So attacker computes…</a:t>
                </a:r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8" y="5379658"/>
                <a:ext cx="6537367" cy="369332"/>
              </a:xfrm>
              <a:prstGeom prst="rect">
                <a:avLst/>
              </a:prstGeom>
              <a:blipFill>
                <a:blip r:embed="rId15"/>
                <a:stretch>
                  <a:fillRect l="-840" t="-8197" r="-65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=___________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____________ </a:t>
                </a:r>
                <a:endParaRPr lang="he-IL" dirty="0"/>
              </a:p>
              <a:p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42" y="5803062"/>
                <a:ext cx="4414478" cy="651269"/>
              </a:xfrm>
              <a:prstGeom prst="rect">
                <a:avLst/>
              </a:prstGeom>
              <a:blipFill>
                <a:blip r:embed="rId16"/>
                <a:stretch>
                  <a:fillRect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226342" y="5418930"/>
            <a:ext cx="186461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But </a:t>
            </a:r>
            <a:r>
              <a:rPr lang="en-US" b="1" dirty="0">
                <a:solidFill>
                  <a:srgbClr val="0000FF"/>
                </a:solidFill>
              </a:rPr>
              <a:t>discrete</a:t>
            </a:r>
            <a:r>
              <a:rPr lang="en-US" dirty="0">
                <a:solidFill>
                  <a:srgbClr val="0000FF"/>
                </a:solidFill>
              </a:rPr>
              <a:t>-log</a:t>
            </a:r>
          </a:p>
          <a:p>
            <a:r>
              <a:rPr lang="en-US" dirty="0">
                <a:solidFill>
                  <a:srgbClr val="0000FF"/>
                </a:solidFill>
              </a:rPr>
              <a:t>may be hard!</a:t>
            </a:r>
            <a:endParaRPr lang="he-IL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6" grpId="0"/>
      <p:bldP spid="67" grpId="0"/>
      <p:bldP spid="68" grpId="0"/>
      <p:bldP spid="69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מחבר חץ ישר 32"/>
          <p:cNvCxnSpPr/>
          <p:nvPr/>
        </p:nvCxnSpPr>
        <p:spPr bwMode="auto">
          <a:xfrm>
            <a:off x="2886157" y="2877772"/>
            <a:ext cx="40053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מחבר חץ ישר 28"/>
          <p:cNvCxnSpPr/>
          <p:nvPr/>
        </p:nvCxnSpPr>
        <p:spPr bwMode="auto">
          <a:xfrm flipH="1">
            <a:off x="2886157" y="3269964"/>
            <a:ext cx="4005352" cy="37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448762" cy="7794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  <a:latin typeface="Pristina" panose="03060402040406080204" pitchFamily="66" charset="0"/>
              </a:rPr>
              <a:t>Discrete Exponentiation </a:t>
            </a:r>
            <a:r>
              <a:rPr lang="en-US" altLang="en-US" dirty="0"/>
              <a:t>Key Exchange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81" y="1518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54" y="1598335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76" y="789312"/>
            <a:ext cx="901192" cy="901192"/>
          </a:xfrm>
          <a:prstGeom prst="rect">
            <a:avLst/>
          </a:prstGeom>
        </p:spPr>
      </p:pic>
      <p:sp>
        <p:nvSpPr>
          <p:cNvPr id="17" name="Straight Connector 3"/>
          <p:cNvSpPr>
            <a:spLocks/>
          </p:cNvSpPr>
          <p:nvPr/>
        </p:nvSpPr>
        <p:spPr bwMode="auto">
          <a:xfrm>
            <a:off x="1268294" y="173468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2886157" y="1757538"/>
            <a:ext cx="269573" cy="3191813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6891508" y="1734680"/>
            <a:ext cx="45719" cy="3270539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551493" y="123881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041282" y="1238810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randomizer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3" y="2338614"/>
                <a:ext cx="2051395" cy="646331"/>
              </a:xfrm>
              <a:prstGeom prst="rect">
                <a:avLst/>
              </a:prstGeom>
              <a:blipFill>
                <a:blip r:embed="rId16"/>
                <a:stretch>
                  <a:fillRect l="-237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14" y="2424957"/>
                <a:ext cx="1307281" cy="374270"/>
              </a:xfrm>
              <a:prstGeom prst="rect">
                <a:avLst/>
              </a:prstGeom>
              <a:blipFill>
                <a:blip r:embed="rId1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Choose </a:t>
                </a:r>
                <a:br>
                  <a:rPr lang="en-US" dirty="0"/>
                </a:br>
                <a:r>
                  <a:rPr lang="en-US" dirty="0"/>
                  <a:t>randomizer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42" y="2708016"/>
                <a:ext cx="1533048" cy="646331"/>
              </a:xfrm>
              <a:prstGeom prst="rect">
                <a:avLst/>
              </a:prstGeom>
              <a:blipFill>
                <a:blip r:embed="rId18"/>
                <a:stretch>
                  <a:fillRect l="-358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90" y="3536088"/>
                <a:ext cx="1152110" cy="369332"/>
              </a:xfrm>
              <a:prstGeom prst="rect">
                <a:avLst/>
              </a:prstGeom>
              <a:blipFill>
                <a:blip r:embed="rId19"/>
                <a:stretch>
                  <a:fillRect l="-4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582963" y="3659802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b="1" dirty="0"/>
          </a:p>
        </p:txBody>
      </p:sp>
      <p:cxnSp>
        <p:nvCxnSpPr>
          <p:cNvPr id="52" name="מחבר חץ ישר 51"/>
          <p:cNvCxnSpPr/>
          <p:nvPr/>
        </p:nvCxnSpPr>
        <p:spPr bwMode="auto">
          <a:xfrm>
            <a:off x="2886157" y="3874439"/>
            <a:ext cx="4001897" cy="675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/>
                    </m:sSup>
                  </m:oMath>
                </a14:m>
                <a:r>
                  <a:rPr lang="en-US" b="1" dirty="0"/>
                  <a:t> </a:t>
                </a:r>
                <a:endParaRPr lang="he-IL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80" y="4500220"/>
                <a:ext cx="3433761" cy="471989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Agree on some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78" y="1734678"/>
                <a:ext cx="3022366" cy="369332"/>
              </a:xfrm>
              <a:prstGeom prst="rect">
                <a:avLst/>
              </a:prstGeom>
              <a:blipFill>
                <a:blip r:embed="rId11"/>
                <a:stretch>
                  <a:fillRect l="-16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593" y="3027499"/>
                <a:ext cx="2399503" cy="465448"/>
              </a:xfrm>
              <a:prstGeom prst="rect">
                <a:avLst/>
              </a:prstGeom>
              <a:blipFill>
                <a:blip r:embed="rId2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17" y="3615983"/>
                <a:ext cx="2721707" cy="471989"/>
              </a:xfrm>
              <a:prstGeom prst="rect">
                <a:avLst/>
              </a:prstGeom>
              <a:blipFill>
                <a:blip r:embed="rId2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278279" y="5437095"/>
            <a:ext cx="19800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b="1" u="sng" dirty="0">
                <a:solidFill>
                  <a:srgbClr val="FF0000"/>
                </a:solidFill>
              </a:rPr>
              <a:t>this</a:t>
            </a:r>
            <a:r>
              <a:rPr lang="en-US" dirty="0">
                <a:solidFill>
                  <a:srgbClr val="FF0000"/>
                </a:solidFill>
              </a:rPr>
              <a:t> secure???</a:t>
            </a:r>
            <a:endParaRPr lang="he-I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>
                    <a:solidFill>
                      <a:srgbClr val="FF0000"/>
                    </a:solidFill>
                  </a:rPr>
                  <a:t>t for ‘bad’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, 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he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32" y="5434626"/>
                <a:ext cx="5350632" cy="369332"/>
              </a:xfrm>
              <a:prstGeom prst="rect">
                <a:avLst/>
              </a:prstGeom>
              <a:blipFill>
                <a:blip r:embed="rId24"/>
                <a:stretch>
                  <a:fillRect l="-9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‘</a:t>
                </a:r>
                <a:r>
                  <a:rPr lang="en-US" b="1" dirty="0">
                    <a:solidFill>
                      <a:srgbClr val="0000FF"/>
                    </a:solidFill>
                  </a:rPr>
                  <a:t>Yes</a:t>
                </a:r>
                <a:r>
                  <a:rPr lang="en-US" dirty="0">
                    <a:solidFill>
                      <a:srgbClr val="0000FF"/>
                    </a:solidFill>
                  </a:rPr>
                  <a:t>’ [assumption…] for ‘safe prime’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(for prime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)</a:t>
                </a:r>
                <a:endParaRPr lang="he-IL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320" y="5798919"/>
                <a:ext cx="6312241" cy="369332"/>
              </a:xfrm>
              <a:prstGeom prst="rect">
                <a:avLst/>
              </a:prstGeom>
              <a:blipFill>
                <a:blip r:embed="rId25"/>
                <a:stretch>
                  <a:fillRect l="-870" t="-8197" r="-1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1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[DH76]: DH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082" y="1109348"/>
                <a:ext cx="8051800" cy="4373563"/>
              </a:xfrm>
              <a:blipFill>
                <a:blip r:embed="rId3"/>
                <a:stretch>
                  <a:fillRect l="-303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25F6BA-718A-D743-85AC-20B1136A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One-Round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</p:spPr>
            <p:txBody>
              <a:bodyPr/>
              <a:lstStyle/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Establish shared key between Alice and Bob </a:t>
                </a:r>
                <a:r>
                  <a:rPr lang="en-US" altLang="en-US" sz="2400" b="1" dirty="0"/>
                  <a:t>Without </a:t>
                </a:r>
                <a:r>
                  <a:rPr lang="en-US" altLang="en-US" sz="2400" dirty="0"/>
                  <a:t>assuming an existing shared (‘master’) key !!</a:t>
                </a:r>
                <a:endParaRPr lang="en-US" altLang="en-US" sz="2400" b="1" dirty="0"/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Use public information from A, B to setup shared secret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. </a:t>
                </a:r>
              </a:p>
              <a:p>
                <a:pPr marL="415925" indent="-285750" eaLnBrk="1" hangingPunct="1">
                  <a:lnSpc>
                    <a:spcPct val="90000"/>
                  </a:lnSpc>
                </a:pPr>
                <a:r>
                  <a:rPr lang="en-US" altLang="en-US" sz="2400" dirty="0"/>
                  <a:t>Typical protocols: only one round, two functions: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Key-generation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𝐾𝐺</m:t>
                        </m:r>
                      </m:e>
                    </m:d>
                  </m:oMath>
                </a14:m>
                <a:r>
                  <a:rPr lang="en-US" altLang="en-US" sz="2000" dirty="0"/>
                  <a:t> , Key-combining </a:t>
                </a:r>
                <a14:m>
                  <m:oMath xmlns:m="http://schemas.openxmlformats.org/officeDocument/2006/math"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15942"/>
                <a:ext cx="8051800" cy="2698907"/>
              </a:xfrm>
              <a:blipFill>
                <a:blip r:embed="rId3"/>
                <a:stretch>
                  <a:fillRect t="-3286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3"/>
          <p:cNvSpPr>
            <a:spLocks/>
          </p:cNvSpPr>
          <p:nvPr/>
        </p:nvSpPr>
        <p:spPr bwMode="auto">
          <a:xfrm>
            <a:off x="1472736" y="390644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8" name="Straight Connector 6"/>
          <p:cNvSpPr>
            <a:spLocks/>
          </p:cNvSpPr>
          <p:nvPr/>
        </p:nvSpPr>
        <p:spPr bwMode="auto">
          <a:xfrm flipV="1">
            <a:off x="1677027" y="3906448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11"/>
          <p:cNvSpPr>
            <a:spLocks/>
          </p:cNvSpPr>
          <p:nvPr/>
        </p:nvSpPr>
        <p:spPr bwMode="auto">
          <a:xfrm flipH="1" flipV="1">
            <a:off x="7070579" y="3906448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4"/>
          <p:cNvSpPr>
            <a:spLocks/>
          </p:cNvSpPr>
          <p:nvPr/>
        </p:nvSpPr>
        <p:spPr bwMode="auto">
          <a:xfrm>
            <a:off x="1688635" y="432944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991426" y="4382427"/>
            <a:ext cx="387656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traight Connector 16"/>
          <p:cNvSpPr>
            <a:spLocks/>
          </p:cNvSpPr>
          <p:nvPr/>
        </p:nvSpPr>
        <p:spPr bwMode="auto">
          <a:xfrm flipH="1">
            <a:off x="1677772" y="4706722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 flipH="1">
            <a:off x="7116298" y="4485963"/>
            <a:ext cx="844818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227527" y="369911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673100" y="36554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1" y="3590959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3" y="369551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400" b="0" dirty="0"/>
                  <a:t>Shared key: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𝐾𝐶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28" y="4923942"/>
                <a:ext cx="4932697" cy="461665"/>
              </a:xfrm>
              <a:prstGeom prst="rect">
                <a:avLst/>
              </a:prstGeom>
              <a:blipFill>
                <a:blip r:embed="rId6"/>
                <a:stretch>
                  <a:fillRect l="-1854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9878" y="4435922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8305710" y="4485963"/>
            <a:ext cx="496344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736222" y="4317869"/>
            <a:ext cx="841184" cy="191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15"/>
          <p:cNvSpPr>
            <a:spLocks/>
          </p:cNvSpPr>
          <p:nvPr/>
        </p:nvSpPr>
        <p:spPr bwMode="auto">
          <a:xfrm>
            <a:off x="1731569" y="3957935"/>
            <a:ext cx="153326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855406" y="4884189"/>
            <a:ext cx="1238865" cy="181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8" y="4860685"/>
                <a:ext cx="4486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36" idx="1"/>
          </p:cNvCxnSpPr>
          <p:nvPr/>
        </p:nvCxnSpPr>
        <p:spPr bwMode="auto">
          <a:xfrm flipH="1" flipV="1">
            <a:off x="7467540" y="4639205"/>
            <a:ext cx="838170" cy="1438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864958" y="4901528"/>
            <a:ext cx="1440752" cy="2433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06" y="4974833"/>
                <a:ext cx="4486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A34A36-6189-47FB-9524-BC1044DEB7DE}"/>
              </a:ext>
            </a:extLst>
          </p:cNvPr>
          <p:cNvSpPr/>
          <p:nvPr/>
        </p:nvSpPr>
        <p:spPr bwMode="auto">
          <a:xfrm>
            <a:off x="773008" y="5546786"/>
            <a:ext cx="7307718" cy="444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Goals: Correctness (above) and key-indistinguishability (in textbook)</a:t>
            </a:r>
          </a:p>
        </p:txBody>
      </p:sp>
    </p:spTree>
    <p:extLst>
      <p:ext uri="{BB962C8B-B14F-4D97-AF65-F5344CB8AC3E}">
        <p14:creationId xmlns:p14="http://schemas.microsoft.com/office/powerpoint/2010/main" val="21568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/>
      <p:bldP spid="15" grpId="0"/>
      <p:bldP spid="20" grpId="0" animBg="1"/>
      <p:bldP spid="35" grpId="0" animBg="1"/>
      <p:bldP spid="36" grpId="0" animBg="1"/>
      <p:bldP spid="39" grpId="0"/>
      <p:bldP spid="41" grpId="0"/>
      <p:bldP spid="47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Specifically: if it is quadratic-residue: 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x=</a:t>
                </a:r>
                <a:r>
                  <a:rPr lang="en-US" altLang="en-US" sz="20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0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p= y</a:t>
                </a:r>
                <a:r>
                  <a:rPr lang="en-US" altLang="en-US" sz="20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2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Euler showed this holds if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en-US" sz="2400" i="1" baseline="30000" dirty="0">
                    <a:latin typeface="Times New Roman" pitchFamily="18" charset="0"/>
                    <a:cs typeface="Times New Roman" pitchFamily="18" charset="0"/>
                  </a:rPr>
                  <a:t>(p-1)/2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=1 mod p </a:t>
                </a:r>
                <a:endParaRPr lang="en-US" altLang="en-US" sz="2200" dirty="0"/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1800" dirty="0"/>
                  <a:t>Details in textbook</a:t>
                </a:r>
                <a:endParaRPr lang="en-US" altLang="en-US" sz="1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), were testing for QR appears to be a hard problem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367" t="-1824" b="-2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With CDH, adversary may be able to compute some </a:t>
                </a:r>
                <a:r>
                  <a:rPr lang="en-US" altLang="en-US" sz="2600" i="1" dirty="0"/>
                  <a:t>partial</a:t>
                </a:r>
                <a:r>
                  <a:rPr lang="en-US" altLang="en-US" sz="2600" dirty="0"/>
                  <a:t> information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…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But ‘most bits are random’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Solution: </a:t>
                </a: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Question: isn’t (every) PRF a KDF? 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[not that easy </a:t>
                </a:r>
                <a:r>
                  <a:rPr lang="en-US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 ]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1800" dirty="0">
                    <a:solidFill>
                      <a:srgbClr val="FF0000"/>
                    </a:solidFill>
                  </a:rPr>
                  <a:t>Note: definition of KDF isn’t trivial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363" t="-1963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</p:spPr>
            <p:txBody>
              <a:bodyPr/>
              <a:lstStyle/>
              <a:p>
                <a:r>
                  <a:rPr lang="en-US" dirty="0"/>
                  <a:t>Recall: DH not secure against </a:t>
                </a:r>
                <a:r>
                  <a:rPr lang="en-US" dirty="0" err="1"/>
                  <a:t>MitM</a:t>
                </a:r>
                <a:r>
                  <a:rPr lang="en-US" dirty="0"/>
                  <a:t> attacker</a:t>
                </a:r>
              </a:p>
              <a:p>
                <a:pPr lvl="1"/>
                <a:r>
                  <a:rPr lang="en-US" dirty="0"/>
                  <a:t>We assumed authenticated channel [shared key?]</a:t>
                </a:r>
              </a:p>
              <a:p>
                <a:pPr lvl="1"/>
                <a:r>
                  <a:rPr lang="en-US" dirty="0"/>
                  <a:t>If we have shared key, why not just use it??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4458348"/>
              </a:xfrm>
              <a:blipFill>
                <a:blip r:embed="rId2"/>
                <a:stretch>
                  <a:fillRect l="-667" t="-1778" r="-815" b="-7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243C-BD4D-4A83-8AE0-881FBD03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for Exposure-Resiliency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</p:spPr>
            <p:txBody>
              <a:bodyPr/>
              <a:lstStyle/>
              <a:p>
                <a:r>
                  <a:rPr lang="en-US" dirty="0"/>
                  <a:t>What is the resiliency of authenticated DH protocol to key exposures?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secure against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𝑀𝐾</m:t>
                    </m:r>
                  </m:oMath>
                </a14:m>
                <a:r>
                  <a:rPr lang="en-US" dirty="0"/>
                  <a:t> is exposed: vulnerable to </a:t>
                </a:r>
                <a:r>
                  <a:rPr lang="en-US" dirty="0" err="1"/>
                  <a:t>MitM</a:t>
                </a:r>
                <a:endParaRPr lang="en-US" dirty="0"/>
              </a:p>
              <a:p>
                <a:pPr lvl="1"/>
                <a:r>
                  <a:rPr lang="en-US" dirty="0"/>
                  <a:t>But still secure against eavesdropper</a:t>
                </a:r>
              </a:p>
              <a:p>
                <a:r>
                  <a:rPr lang="en-US" dirty="0"/>
                  <a:t>Hence: Perfect Forward Secrecy!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DC13C-35B0-4EE1-AA41-579AE8D2E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29600" cy="1005271"/>
              </a:xfrm>
              <a:blipFill>
                <a:blip r:embed="rId2"/>
                <a:stretch>
                  <a:fillRect l="-593" t="-7927" b="-4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0CA37-FF02-4F33-B0F7-46D643B3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7" name="Straight Connector 3">
            <a:extLst>
              <a:ext uri="{FF2B5EF4-FFF2-40B4-BE49-F238E27FC236}">
                <a16:creationId xmlns:a16="http://schemas.microsoft.com/office/drawing/2014/main" id="{55B2F658-BDDE-4BB0-B064-661F8885576D}"/>
              </a:ext>
            </a:extLst>
          </p:cNvPr>
          <p:cNvSpPr>
            <a:spLocks/>
          </p:cNvSpPr>
          <p:nvPr/>
        </p:nvSpPr>
        <p:spPr bwMode="auto">
          <a:xfrm>
            <a:off x="1404740" y="2367316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>
            <a:extLst>
              <a:ext uri="{FF2B5EF4-FFF2-40B4-BE49-F238E27FC236}">
                <a16:creationId xmlns:a16="http://schemas.microsoft.com/office/drawing/2014/main" id="{527DBABA-0F31-4094-914C-52A11E1505CB}"/>
              </a:ext>
            </a:extLst>
          </p:cNvPr>
          <p:cNvSpPr>
            <a:spLocks/>
          </p:cNvSpPr>
          <p:nvPr/>
        </p:nvSpPr>
        <p:spPr bwMode="auto">
          <a:xfrm flipV="1">
            <a:off x="1617078" y="2367313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1">
            <a:extLst>
              <a:ext uri="{FF2B5EF4-FFF2-40B4-BE49-F238E27FC236}">
                <a16:creationId xmlns:a16="http://schemas.microsoft.com/office/drawing/2014/main" id="{B51EF9A3-3F19-4257-9AA2-CD789F4C6F6C}"/>
              </a:ext>
            </a:extLst>
          </p:cNvPr>
          <p:cNvSpPr>
            <a:spLocks/>
          </p:cNvSpPr>
          <p:nvPr/>
        </p:nvSpPr>
        <p:spPr bwMode="auto">
          <a:xfrm flipV="1">
            <a:off x="7051863" y="2367315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3" name="Straight Connector 14">
            <a:extLst>
              <a:ext uri="{FF2B5EF4-FFF2-40B4-BE49-F238E27FC236}">
                <a16:creationId xmlns:a16="http://schemas.microsoft.com/office/drawing/2014/main" id="{ABF53744-EA05-403C-AB33-DF555E2232C7}"/>
              </a:ext>
            </a:extLst>
          </p:cNvPr>
          <p:cNvSpPr>
            <a:spLocks/>
          </p:cNvSpPr>
          <p:nvPr/>
        </p:nvSpPr>
        <p:spPr bwMode="auto">
          <a:xfrm>
            <a:off x="1609776" y="27263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5" name="Straight Connector 16">
            <a:extLst>
              <a:ext uri="{FF2B5EF4-FFF2-40B4-BE49-F238E27FC236}">
                <a16:creationId xmlns:a16="http://schemas.microsoft.com/office/drawing/2014/main" id="{2F2097B0-AAB5-48D9-B832-5D0F33042059}"/>
              </a:ext>
            </a:extLst>
          </p:cNvPr>
          <p:cNvSpPr>
            <a:spLocks/>
          </p:cNvSpPr>
          <p:nvPr/>
        </p:nvSpPr>
        <p:spPr bwMode="auto">
          <a:xfrm flipH="1">
            <a:off x="1609776" y="316759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74BECD-6B5C-4478-86D0-F5BC9B89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8694" y="2785237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5">
            <a:extLst>
              <a:ext uri="{FF2B5EF4-FFF2-40B4-BE49-F238E27FC236}">
                <a16:creationId xmlns:a16="http://schemas.microsoft.com/office/drawing/2014/main" id="{F036FCB4-C3E2-4112-B1A8-552959368ACA}"/>
              </a:ext>
            </a:extLst>
          </p:cNvPr>
          <p:cNvSpPr>
            <a:spLocks/>
          </p:cNvSpPr>
          <p:nvPr/>
        </p:nvSpPr>
        <p:spPr bwMode="auto">
          <a:xfrm>
            <a:off x="7068652" y="2361739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A61BA65-6E9F-40C7-AB46-6E81E83FB2FB}"/>
              </a:ext>
            </a:extLst>
          </p:cNvPr>
          <p:cNvSpPr>
            <a:spLocks/>
          </p:cNvSpPr>
          <p:nvPr/>
        </p:nvSpPr>
        <p:spPr bwMode="auto">
          <a:xfrm>
            <a:off x="724702" y="233182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8BE5E0D7-F8D3-4AAD-A896-E5187E97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2" y="2753233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744B66A3-C188-4C9A-8D46-FDF8BCA0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37" y="2753233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0D9760EB-953A-4957-8544-8FF9B4D82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533" y="2355394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EA14300-806C-4E0B-B7BE-1ECCAEAC1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0468" y="2331821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/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9014A4-BF57-4261-A749-00A4948D2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011" y="3424377"/>
                <a:ext cx="3626057" cy="312650"/>
              </a:xfrm>
              <a:prstGeom prst="rect">
                <a:avLst/>
              </a:prstGeom>
              <a:blipFill>
                <a:blip r:embed="rId8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167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329EA-4F8A-445B-AF48-C8B77AFD1154}"/>
              </a:ext>
            </a:extLst>
          </p:cNvPr>
          <p:cNvSpPr txBox="1"/>
          <p:nvPr/>
        </p:nvSpPr>
        <p:spPr>
          <a:xfrm>
            <a:off x="6421295" y="4551577"/>
            <a:ext cx="2484961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Exposing master key</a:t>
            </a:r>
          </a:p>
          <a:p>
            <a:r>
              <a:rPr lang="en-US" dirty="0"/>
              <a:t>makes </a:t>
            </a:r>
            <a:r>
              <a:rPr lang="en-US" u="sng" dirty="0"/>
              <a:t>all future session vulnerable</a:t>
            </a:r>
            <a:br>
              <a:rPr lang="en-US" u="sng" dirty="0"/>
            </a:br>
            <a:r>
              <a:rPr lang="en-US" dirty="0"/>
              <a:t>to </a:t>
            </a:r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6"/>
            <a:ext cx="1303338" cy="110950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6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Use two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Not secure !! </a:t>
                </a:r>
              </a:p>
              <a:p>
                <a:r>
                  <a:rPr lang="en-US" altLang="en-US" sz="2800" dirty="0"/>
                  <a:t>Why?</a:t>
                </a:r>
              </a:p>
              <a:p>
                <a:pPr lvl="1"/>
                <a:r>
                  <a:rPr lang="en-US" altLang="en-US" sz="2400" dirty="0"/>
                  <a:t>Counterexample using secure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800" dirty="0"/>
                  <a:t>How to fix?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0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635934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263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572545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8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 algn="ctr"/>
                <a:r>
                  <a:rPr lang="en-US" altLang="en-US" dirty="0"/>
                  <a:t>Session key:</a:t>
                </a:r>
                <a:br>
                  <a:rPr lang="en-US" altLang="en-US" dirty="0"/>
                </a:b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88" y="2635670"/>
                <a:ext cx="4383508" cy="589649"/>
              </a:xfrm>
              <a:prstGeom prst="rect">
                <a:avLst/>
              </a:prstGeom>
              <a:blipFill>
                <a:blip r:embed="rId9"/>
                <a:stretch>
                  <a:fillRect l="-139" t="-13402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7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Exercise: what about this variant?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</p:spPr>
            <p:txBody>
              <a:bodyPr/>
              <a:lstStyle/>
              <a:p>
                <a:r>
                  <a:rPr lang="en-US" altLang="en-US" sz="2800" dirty="0"/>
                  <a:t>Two master keys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en-US" sz="2800" dirty="0"/>
                  <a:t>and functions,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endParaRPr lang="en-US" altLang="en-US" sz="2800" dirty="0"/>
              </a:p>
              <a:p>
                <a:r>
                  <a:rPr lang="en-US" altLang="en-US" sz="2800" dirty="0"/>
                  <a:t>Secure</a:t>
                </a:r>
              </a:p>
              <a:p>
                <a:r>
                  <a:rPr lang="en-US" altLang="en-US" sz="2800" dirty="0"/>
                  <a:t>Authentication is secure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800" dirty="0"/>
                  <a:t> is a MAC</a:t>
                </a:r>
              </a:p>
              <a:p>
                <a:r>
                  <a:rPr lang="en-US" altLang="en-US" sz="2800" dirty="0"/>
                  <a:t>Key is pseudorandom if </a:t>
                </a:r>
                <a:r>
                  <a:rPr lang="en-US" altLang="en-US" sz="2800" u="sng" dirty="0"/>
                  <a:t>either</a:t>
                </a:r>
                <a:r>
                  <a:rPr lang="en-US" altLang="en-US" sz="28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secret,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PRF, </a:t>
                </a:r>
                <a:r>
                  <a:rPr lang="en-US" altLang="en-US" sz="2400" u="sng" dirty="0"/>
                  <a:t>or</a:t>
                </a:r>
                <a:endParaRPr lang="en-US" alt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400" dirty="0"/>
                  <a:t> are random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/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is KDF and DH is hard</a:t>
                </a:r>
              </a:p>
              <a:p>
                <a:pPr lvl="1"/>
                <a:endParaRPr lang="en-US" altLang="en-US" sz="2400" dirty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03919"/>
                <a:ext cx="8229600" cy="790995"/>
              </a:xfrm>
              <a:blipFill>
                <a:blip r:embed="rId3"/>
                <a:stretch>
                  <a:fillRect l="-519" t="-7692" b="-5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1681543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1681540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1681542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04056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48181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195" y="2112799"/>
                <a:ext cx="4732755" cy="37644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1675966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1646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067460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06746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18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b>
                    </m:sSub>
                    <m:r>
                      <a:rPr lang="en-US" altLang="en-US" sz="1800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670" y="1669621"/>
                <a:ext cx="3776293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4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1646048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pPr/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br>
                  <a:rPr lang="en-US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⨁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𝑀𝐾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𝑔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𝑚𝑜𝑑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379" y="2617845"/>
                <a:ext cx="3626057" cy="625299"/>
              </a:xfrm>
              <a:prstGeom prst="rect">
                <a:avLst/>
              </a:prstGeom>
              <a:blipFill>
                <a:blip r:embed="rId9"/>
                <a:stretch>
                  <a:fillRect l="-3833" t="-78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Perfect Recover Secrecy</a:t>
            </a:r>
            <a:r>
              <a:rPr lang="en-US"/>
              <a:t>: Ratchet DH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</p:spPr>
            <p:txBody>
              <a:bodyPr/>
              <a:lstStyle/>
              <a:p>
                <a:r>
                  <a:rPr lang="en-US" altLang="en-US" sz="2800" dirty="0"/>
                  <a:t>Extend </a:t>
                </a:r>
                <a:r>
                  <a:rPr lang="en-US" altLang="en-US" sz="2800" dirty="0" err="1"/>
                  <a:t>Auth</a:t>
                </a:r>
                <a:r>
                  <a:rPr lang="en-US" altLang="en-US" sz="2800" dirty="0"/>
                  <a:t>-DH to perfect recover secrecy (PRS)</a:t>
                </a:r>
              </a:p>
              <a:p>
                <a:pPr lvl="1"/>
                <a:r>
                  <a:rPr lang="en-US" altLang="en-US" sz="2400" dirty="0"/>
                  <a:t>Idea: avoid fixed master key; use `ratchet’ of keys</a:t>
                </a: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br>
                  <a:rPr lang="en-US" altLang="en-US" sz="2400" dirty="0"/>
                </a:br>
                <a:endParaRPr lang="en-US" altLang="en-US" sz="2400" dirty="0"/>
              </a:p>
              <a:p>
                <a:pPr lvl="1"/>
                <a:r>
                  <a:rPr lang="en-US" altLang="en-US" sz="2400" dirty="0"/>
                  <a:t>PRS: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secure, if previous session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) secure, </a:t>
                </a:r>
                <a:r>
                  <a:rPr lang="en-US" altLang="en-US" sz="2400" b="1" u="sng" dirty="0"/>
                  <a:t>or </a:t>
                </a:r>
                <a:r>
                  <a:rPr lang="en-US" altLang="en-US" sz="2400" dirty="0"/>
                  <a:t>if no </a:t>
                </a:r>
                <a:r>
                  <a:rPr lang="en-US" altLang="en-US" sz="2400" dirty="0" err="1"/>
                  <a:t>MitM</a:t>
                </a:r>
                <a:r>
                  <a:rPr lang="en-US" altLang="en-US" sz="2400" dirty="0"/>
                  <a:t> during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400" dirty="0"/>
                  <a:t>Previous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was secret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session </a:t>
                </a:r>
                <a14:m>
                  <m:oMath xmlns:m="http://schemas.openxmlformats.org/officeDocument/2006/math">
                    <m:r>
                      <a:rPr lang="en-US" altLang="en-US" sz="2400" b="0" i="1" kern="12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was authenticated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is secret </a:t>
                </a:r>
                <a:endParaRPr lang="en-US" altLang="en-US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en-US" sz="2000" dirty="0">
                    <a:sym typeface="Wingdings" panose="05000000000000000000" pitchFamily="2" charset="2"/>
                  </a:rPr>
                  <a:t>Or: no </a:t>
                </a:r>
                <a:r>
                  <a:rPr lang="en-US" altLang="en-US" sz="2000" dirty="0" err="1">
                    <a:sym typeface="Wingdings" panose="05000000000000000000" pitchFamily="2" charset="2"/>
                  </a:rPr>
                  <a:t>MitM</a:t>
                </a:r>
                <a:r>
                  <a:rPr lang="en-US" altLang="en-US" sz="2000" dirty="0">
                    <a:sym typeface="Wingdings" panose="05000000000000000000" pitchFamily="2" charset="2"/>
                  </a:rPr>
                  <a:t>  security due to DH</a:t>
                </a: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br>
                  <a:rPr lang="en-US" altLang="en-US" sz="2000" dirty="0"/>
                </a:br>
                <a:endParaRPr lang="en-US" altLang="en-US" sz="20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7" y="903919"/>
                <a:ext cx="8387509" cy="2727539"/>
              </a:xfrm>
              <a:blipFill>
                <a:blip r:embed="rId3"/>
                <a:stretch>
                  <a:fillRect l="-509" t="-2232" r="-1017" b="-9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2196137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2196134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2196136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255516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2996411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2614058"/>
                <a:ext cx="3200285" cy="789572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2190560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2160642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2582054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2582054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168" y="2184215"/>
                <a:ext cx="1922563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6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2160642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en-US" dirty="0"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92164"/>
                <a:ext cx="3759812" cy="323935"/>
              </a:xfrm>
              <a:prstGeom prst="rect">
                <a:avLst/>
              </a:prstGeom>
              <a:blipFill>
                <a:blip r:embed="rId9"/>
                <a:stretch>
                  <a:fillRect l="-3728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DFD66D3C-218A-4F21-877A-91A6FF56FE80}"/>
              </a:ext>
            </a:extLst>
          </p:cNvPr>
          <p:cNvSpPr>
            <a:spLocks/>
          </p:cNvSpPr>
          <p:nvPr/>
        </p:nvSpPr>
        <p:spPr bwMode="auto">
          <a:xfrm>
            <a:off x="1746411" y="386158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2A17FC79-EC1A-40B8-B5D7-4F3B28CA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411" y="3522168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61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Ratchet-DH’s Exposure-Resiliency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9807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57510"/>
                  </p:ext>
                </p:extLst>
              </p:nvPr>
            </p:nvGraphicFramePr>
            <p:xfrm>
              <a:off x="388939" y="1012724"/>
              <a:ext cx="7870138" cy="3685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203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4598073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460026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952" r="-32450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Ratchet-DH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Secure</a:t>
                          </a:r>
                          <a:br>
                            <a:rPr lang="en-US" sz="1600" dirty="0"/>
                          </a:br>
                          <a:r>
                            <a:rPr lang="en-US" sz="1600" baseline="0" dirty="0"/>
                            <a:t>key-setup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07071" r="-32450" b="-416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195238" r="-32450" b="-2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313131" r="-32450" b="-2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Secrecy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70" t="-417347" r="-3245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60124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Secrecy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70" t="-512121" r="-324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1533566"/>
            <a:ext cx="954156" cy="593579"/>
          </a:xfrm>
          <a:prstGeom prst="rect">
            <a:avLst/>
          </a:prstGeom>
        </p:spPr>
      </p:pic>
      <p:pic>
        <p:nvPicPr>
          <p:cNvPr id="17" name="Picture 16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138930"/>
            <a:ext cx="954156" cy="593579"/>
          </a:xfrm>
          <a:prstGeom prst="rect">
            <a:avLst/>
          </a:prstGeom>
        </p:spPr>
      </p:pic>
      <p:pic>
        <p:nvPicPr>
          <p:cNvPr id="19" name="Picture 18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2739988"/>
            <a:ext cx="954156" cy="593579"/>
          </a:xfrm>
          <a:prstGeom prst="rect">
            <a:avLst/>
          </a:prstGeom>
        </p:spPr>
      </p:pic>
      <p:pic>
        <p:nvPicPr>
          <p:cNvPr id="21" name="Picture 20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3396770"/>
            <a:ext cx="954156" cy="593579"/>
          </a:xfrm>
          <a:prstGeom prst="rect">
            <a:avLst/>
          </a:prstGeom>
        </p:spPr>
      </p:pic>
      <p:pic>
        <p:nvPicPr>
          <p:cNvPr id="22" name="Picture 21" descr="NCDES Newsletter November 2013 – North Coast Distanc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9" y="4023449"/>
            <a:ext cx="954156" cy="5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30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1: section 1.2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6.3, and 6.4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a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Such an algorithm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3/25/21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F8AA-C610-F545-9778-43C3FE8C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182738"/>
            <a:ext cx="8217791" cy="6688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120281</TotalTime>
  <Words>4662</Words>
  <Application>Microsoft Macintosh PowerPoint</Application>
  <PresentationFormat>On-screen Show (4:3)</PresentationFormat>
  <Paragraphs>735</Paragraphs>
  <Slides>59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Cambria Math</vt:lpstr>
      <vt:lpstr>Garamond</vt:lpstr>
      <vt:lpstr>Pristina</vt:lpstr>
      <vt:lpstr>Tahoma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Security a Key Exchange Protocol</vt:lpstr>
      <vt:lpstr>XOR (One Time Pad) Key Exchange? </vt:lpstr>
      <vt:lpstr>Can we use XOR (One Time Pad) as lock? </vt:lpstr>
      <vt:lpstr>Exponentiation Key Exchange Protocol ?</vt:lpstr>
      <vt:lpstr>Discrete Exponentiation Key Exchange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[DH76]: DH Key-Exchange Protocol</vt:lpstr>
      <vt:lpstr>One-Round Key-Exchange Protocol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Using DH for Exposure-Resiliency</vt:lpstr>
      <vt:lpstr>Resiliency Notions: Shared + Public Key</vt:lpstr>
      <vt:lpstr>Exercise: what about this variant?</vt:lpstr>
      <vt:lpstr>Exercise: what about this variant?</vt:lpstr>
      <vt:lpstr>Exercise: what about this variant?</vt:lpstr>
      <vt:lpstr>Perfect Recover Secrecy: Ratchet DH</vt:lpstr>
      <vt:lpstr>Ratchet-DH’s Exposure-Resiliency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747</cp:revision>
  <cp:lastPrinted>2021-03-25T18:54:21Z</cp:lastPrinted>
  <dcterms:created xsi:type="dcterms:W3CDTF">2003-03-23T06:19:47Z</dcterms:created>
  <dcterms:modified xsi:type="dcterms:W3CDTF">2021-03-25T18:54:25Z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